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65" r:id="rId2"/>
    <p:sldId id="267" r:id="rId3"/>
    <p:sldId id="288" r:id="rId4"/>
    <p:sldId id="289" r:id="rId5"/>
    <p:sldId id="276" r:id="rId6"/>
    <p:sldId id="296" r:id="rId7"/>
    <p:sldId id="308" r:id="rId8"/>
    <p:sldId id="310" r:id="rId9"/>
    <p:sldId id="414" r:id="rId10"/>
    <p:sldId id="312" r:id="rId11"/>
    <p:sldId id="322" r:id="rId12"/>
    <p:sldId id="313" r:id="rId13"/>
    <p:sldId id="292" r:id="rId14"/>
    <p:sldId id="306" r:id="rId15"/>
    <p:sldId id="320" r:id="rId16"/>
    <p:sldId id="318" r:id="rId17"/>
    <p:sldId id="319" r:id="rId18"/>
    <p:sldId id="329" r:id="rId19"/>
    <p:sldId id="402" r:id="rId20"/>
    <p:sldId id="403" r:id="rId21"/>
    <p:sldId id="335" r:id="rId22"/>
    <p:sldId id="404" r:id="rId23"/>
    <p:sldId id="337" r:id="rId24"/>
    <p:sldId id="339" r:id="rId25"/>
    <p:sldId id="349" r:id="rId26"/>
    <p:sldId id="405" r:id="rId27"/>
    <p:sldId id="361" r:id="rId28"/>
    <p:sldId id="395" r:id="rId29"/>
    <p:sldId id="388" r:id="rId30"/>
    <p:sldId id="415" r:id="rId31"/>
    <p:sldId id="394" r:id="rId32"/>
    <p:sldId id="393" r:id="rId33"/>
    <p:sldId id="408" r:id="rId34"/>
    <p:sldId id="406" r:id="rId35"/>
    <p:sldId id="416" r:id="rId36"/>
    <p:sldId id="417" r:id="rId37"/>
    <p:sldId id="410" r:id="rId38"/>
    <p:sldId id="413" r:id="rId39"/>
    <p:sldId id="355" r:id="rId40"/>
    <p:sldId id="407" r:id="rId41"/>
    <p:sldId id="356" r:id="rId42"/>
    <p:sldId id="358" r:id="rId43"/>
    <p:sldId id="352" r:id="rId44"/>
    <p:sldId id="353" r:id="rId45"/>
    <p:sldId id="357" r:id="rId46"/>
    <p:sldId id="400" r:id="rId47"/>
    <p:sldId id="412" r:id="rId48"/>
    <p:sldId id="397" r:id="rId49"/>
    <p:sldId id="359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63DC3-A339-41EA-A0CB-33B6C617D5DC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09223-F3AA-4596-B5D8-72BC1FEE4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9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  Welcome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Laurie…..use of white spaces for mental</a:t>
            </a:r>
            <a:r>
              <a:rPr lang="en-US" baseline="0" dirty="0" smtClean="0"/>
              <a:t> pauses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66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Michele:</a:t>
            </a:r>
            <a:r>
              <a:rPr lang="en-US" baseline="0" dirty="0" smtClean="0"/>
              <a:t>   Notice  title….question….spacing….”hook”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47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Laurie……this would be a final reading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78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61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Michele…..when</a:t>
            </a:r>
            <a:r>
              <a:rPr lang="en-US" baseline="0" dirty="0" smtClean="0"/>
              <a:t> using with students we always start with the small or base story (sometimes show long one first…)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06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729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475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81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822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88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94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Michele:    What are the base structures?   What is additional</a:t>
            </a:r>
            <a:r>
              <a:rPr lang="en-US" baseline="0" dirty="0" smtClean="0"/>
              <a:t> information?    Character/situation          Ending?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66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Laurie…Read and discuss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32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Michele:</a:t>
            </a:r>
            <a:r>
              <a:rPr lang="en-US" baseline="0" dirty="0" smtClean="0"/>
              <a:t>  Next level….insert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703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Michele…possible ideas…(adding details)….ask participants to pick any</a:t>
            </a:r>
            <a:r>
              <a:rPr lang="en-US" baseline="0" dirty="0" smtClean="0"/>
              <a:t> three from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998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Laurie…….ask participants to add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486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  review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641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Laurie….chose</a:t>
            </a:r>
            <a:r>
              <a:rPr lang="en-US" baseline="0" dirty="0" smtClean="0"/>
              <a:t> Mending Wall  Step 1 chose core/kernel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539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Laurie….what if I wanted to break it down more?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661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Laurie….chose</a:t>
            </a:r>
            <a:r>
              <a:rPr lang="en-US" baseline="0" dirty="0" smtClean="0"/>
              <a:t> Mending Wall  Step 1 chose core/kernel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160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Laurie….chose</a:t>
            </a:r>
            <a:r>
              <a:rPr lang="en-US" baseline="0" dirty="0" smtClean="0"/>
              <a:t> Mending Wall  Step 1 chose core/kernel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68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832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</a:t>
            </a:r>
            <a:r>
              <a:rPr lang="en-US" baseline="0" dirty="0" smtClean="0"/>
              <a:t>  Justin story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4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91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74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11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Laurie    %</a:t>
            </a:r>
            <a:r>
              <a:rPr lang="en-US" baseline="0" dirty="0" smtClean="0"/>
              <a:t> of new material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19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Michele…..this is a base story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69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Michele….Level 2 …possibilities of highlighted/bold/colored/  </a:t>
            </a:r>
            <a:r>
              <a:rPr lang="en-US" dirty="0" err="1" smtClean="0"/>
              <a:t>etc</a:t>
            </a:r>
            <a:r>
              <a:rPr lang="en-US" dirty="0" smtClean="0"/>
              <a:t> new 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09223-F3AA-4596-B5D8-72BC1FEE440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43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8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34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0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2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15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7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0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1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1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2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A6E8B-5415-4DA3-9CDE-F69548725633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FB4A4-5220-4123-BFB9-123ED7A5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2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beddedreading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WMF"/><Relationship Id="rId4" Type="http://schemas.openxmlformats.org/officeDocument/2006/relationships/hyperlink" Target="mailto:lclarcq@yahoo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Michele Whaley and Laurie Clarcq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www.EmbeddedReading.com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4"/>
              </a:rPr>
              <a:t>lclarcq@yahoo.com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143000"/>
            <a:ext cx="230106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7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274638"/>
            <a:ext cx="8610600" cy="645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1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36524" y="262128"/>
            <a:ext cx="9280524" cy="696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46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799" y="274638"/>
            <a:ext cx="8473015" cy="635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90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96399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51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91698"/>
            <a:ext cx="8534400" cy="6400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1.  By creating a base reading and adding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details and information to create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additional versions.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2.  Pulling details and information out of 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longer reading to create shorter, simpler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versions.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204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91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599" y="267814"/>
            <a:ext cx="8380513" cy="628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1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6728" y="380999"/>
            <a:ext cx="8250072" cy="618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90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599" y="268951"/>
            <a:ext cx="8378997" cy="628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91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Audience:  Teachers Learning About Embedded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129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358"/>
            <a:ext cx="8229600" cy="580580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purpose of language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used in communication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is to put a picture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in the heart, and/or mind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of another person.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3445581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8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Audience:  Teachers Learning About Embedded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Structures:        wanted to teach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decided to try 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9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1417638"/>
            <a:ext cx="4419600" cy="19351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16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Audience:  Teachers Learning About Embedded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Dave is a teacher. </a:t>
            </a:r>
            <a:r>
              <a:rPr lang="en-US" dirty="0"/>
              <a:t>He decided </a:t>
            </a:r>
            <a:r>
              <a:rPr lang="en-US" dirty="0" smtClean="0"/>
              <a:t>to try </a:t>
            </a:r>
            <a:r>
              <a:rPr lang="en-US" dirty="0"/>
              <a:t>to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find </a:t>
            </a:r>
            <a:r>
              <a:rPr lang="en-US" dirty="0"/>
              <a:t>a </a:t>
            </a:r>
            <a:r>
              <a:rPr lang="en-US" dirty="0" smtClean="0"/>
              <a:t>job.  Dave wanted to teach in an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important university.   He found a job.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191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78" y="-114301"/>
            <a:ext cx="9296400" cy="69723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15915"/>
            <a:ext cx="7333396" cy="1058862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         Dave </a:t>
            </a:r>
            <a:r>
              <a:rPr lang="en-US" sz="2400" b="1" dirty="0"/>
              <a:t>is a teacher. He decided to try to </a:t>
            </a:r>
            <a:r>
              <a:rPr lang="en-US" sz="2400" b="1" dirty="0" smtClean="0"/>
              <a:t>find </a:t>
            </a:r>
            <a:r>
              <a:rPr lang="en-US" sz="2400" b="1" dirty="0"/>
              <a:t>a job. 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   Dave </a:t>
            </a:r>
            <a:r>
              <a:rPr lang="en-US" sz="2400" b="1" dirty="0"/>
              <a:t>wanted to teach in </a:t>
            </a:r>
            <a:r>
              <a:rPr lang="en-US" sz="2400" b="1" dirty="0" smtClean="0"/>
              <a:t>an </a:t>
            </a:r>
            <a:r>
              <a:rPr lang="en-US" sz="2400" b="1" dirty="0"/>
              <a:t>important university. 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   </a:t>
            </a:r>
            <a:r>
              <a:rPr lang="en-US" sz="2400" b="1" dirty="0"/>
              <a:t>He found a job.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4419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006425"/>
            <a:ext cx="7791044" cy="2215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Dave </a:t>
            </a:r>
            <a:r>
              <a:rPr lang="en-US" sz="2400" b="1" dirty="0" smtClean="0"/>
              <a:t>wanted to teach and went to </a:t>
            </a:r>
            <a:r>
              <a:rPr lang="en-US" sz="2400" b="1" dirty="0" err="1" smtClean="0"/>
              <a:t>TeachersRUs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University to study.  It’s a unique university.  Now Dave </a:t>
            </a:r>
          </a:p>
          <a:p>
            <a:r>
              <a:rPr lang="en-US" sz="2400" b="1" dirty="0" smtClean="0"/>
              <a:t>is a teacher</a:t>
            </a:r>
            <a:r>
              <a:rPr lang="en-US" sz="2400" b="1" dirty="0"/>
              <a:t>. He decided to try to find </a:t>
            </a:r>
            <a:r>
              <a:rPr lang="en-US" sz="2400" b="1" dirty="0" smtClean="0"/>
              <a:t>a unique job</a:t>
            </a:r>
            <a:r>
              <a:rPr lang="en-US" sz="2400" b="1" dirty="0"/>
              <a:t>.  </a:t>
            </a:r>
            <a:r>
              <a:rPr lang="en-US" sz="2400" b="1" dirty="0" smtClean="0"/>
              <a:t>Dave </a:t>
            </a:r>
          </a:p>
          <a:p>
            <a:r>
              <a:rPr lang="en-US" sz="2400" b="1" dirty="0" smtClean="0"/>
              <a:t>thought that he wanted </a:t>
            </a:r>
            <a:r>
              <a:rPr lang="en-US" sz="2400" b="1" dirty="0"/>
              <a:t>to teach in an </a:t>
            </a:r>
            <a:r>
              <a:rPr lang="en-US" sz="2400" b="1" dirty="0" smtClean="0"/>
              <a:t>important university </a:t>
            </a:r>
          </a:p>
          <a:p>
            <a:r>
              <a:rPr lang="en-US" sz="2400" b="1" dirty="0" smtClean="0"/>
              <a:t>in London, England.  But, he </a:t>
            </a:r>
            <a:r>
              <a:rPr lang="en-US" sz="2400" b="1" dirty="0"/>
              <a:t>found </a:t>
            </a:r>
            <a:r>
              <a:rPr lang="en-US" sz="2400" b="1" dirty="0" smtClean="0"/>
              <a:t>a job someplace else.</a:t>
            </a: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01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3439" y="246626"/>
            <a:ext cx="8764167" cy="65731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1295400"/>
            <a:ext cx="586740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/>
              <a:t>Dave </a:t>
            </a:r>
            <a:r>
              <a:rPr lang="en-US" sz="2000" b="1" dirty="0"/>
              <a:t>is a teacher. He decided to try to </a:t>
            </a:r>
            <a:r>
              <a:rPr lang="en-US" sz="2000" b="1" dirty="0" smtClean="0"/>
              <a:t>find  a </a:t>
            </a:r>
            <a:r>
              <a:rPr lang="en-US" sz="2000" b="1" dirty="0"/>
              <a:t>job.  </a:t>
            </a:r>
            <a:r>
              <a:rPr lang="en-US" sz="2000" b="1" dirty="0" smtClean="0"/>
              <a:t> </a:t>
            </a:r>
            <a:r>
              <a:rPr lang="en-US" sz="2000" b="1" dirty="0"/>
              <a:t>Dave wanted to teach in an important university.  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He </a:t>
            </a:r>
            <a:r>
              <a:rPr lang="en-US" sz="2000" b="1" dirty="0"/>
              <a:t>found a job.</a:t>
            </a:r>
          </a:p>
        </p:txBody>
      </p:sp>
      <p:sp>
        <p:nvSpPr>
          <p:cNvPr id="6" name="Rectangle 5"/>
          <p:cNvSpPr/>
          <p:nvPr/>
        </p:nvSpPr>
        <p:spPr>
          <a:xfrm>
            <a:off x="1611816" y="2593161"/>
            <a:ext cx="6156035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/>
              <a:t>Dave wanted to teach and went to </a:t>
            </a:r>
            <a:r>
              <a:rPr lang="en-US" b="1" dirty="0" err="1"/>
              <a:t>TeachersRUs</a:t>
            </a:r>
            <a:r>
              <a:rPr lang="en-US" b="1" dirty="0"/>
              <a:t> </a:t>
            </a:r>
          </a:p>
          <a:p>
            <a:r>
              <a:rPr lang="en-US" b="1" dirty="0"/>
              <a:t>University to study.  It’s a unique university.  Now Dave </a:t>
            </a:r>
          </a:p>
          <a:p>
            <a:r>
              <a:rPr lang="en-US" b="1" dirty="0"/>
              <a:t>is a teacher. He decided to try to find a unique job.  Dave </a:t>
            </a:r>
          </a:p>
          <a:p>
            <a:r>
              <a:rPr lang="en-US" b="1" dirty="0"/>
              <a:t>thought that he wanted to teach in an important university </a:t>
            </a:r>
          </a:p>
          <a:p>
            <a:r>
              <a:rPr lang="en-US" b="1" dirty="0"/>
              <a:t>in London, England.  But, he found a job someplace else.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4310595"/>
            <a:ext cx="66294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35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9644" y="27272"/>
            <a:ext cx="8544711" cy="858696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4000" b="1" dirty="0" smtClean="0"/>
              <a:t>Step 4:    Ideas</a:t>
            </a:r>
          </a:p>
          <a:p>
            <a:endParaRPr lang="en-US" sz="3200" dirty="0"/>
          </a:p>
          <a:p>
            <a:r>
              <a:rPr lang="en-US" sz="3200" b="1" dirty="0" smtClean="0"/>
              <a:t>When?    </a:t>
            </a:r>
            <a:r>
              <a:rPr lang="en-US" sz="3200" dirty="0" smtClean="0"/>
              <a:t>today,  </a:t>
            </a:r>
            <a:r>
              <a:rPr lang="en-US" sz="3200" dirty="0"/>
              <a:t>o</a:t>
            </a:r>
            <a:r>
              <a:rPr lang="en-US" sz="3200" dirty="0" smtClean="0"/>
              <a:t>n Friday,  last year, next summer</a:t>
            </a:r>
          </a:p>
          <a:p>
            <a:r>
              <a:rPr lang="en-US" sz="3200" b="1" dirty="0" smtClean="0"/>
              <a:t>How?       </a:t>
            </a:r>
            <a:r>
              <a:rPr lang="en-US" sz="3200" dirty="0"/>
              <a:t>v</a:t>
            </a:r>
            <a:r>
              <a:rPr lang="en-US" sz="3200" dirty="0" smtClean="0"/>
              <a:t>ery, quickly, easily, on a train, nervously</a:t>
            </a:r>
          </a:p>
          <a:p>
            <a:r>
              <a:rPr lang="en-US" sz="3200" b="1" dirty="0" smtClean="0"/>
              <a:t>Which (one)?      </a:t>
            </a:r>
            <a:r>
              <a:rPr lang="en-US" sz="3200" dirty="0"/>
              <a:t>b</a:t>
            </a:r>
            <a:r>
              <a:rPr lang="en-US" sz="3200" dirty="0" smtClean="0"/>
              <a:t>lue, favorite, this/that, the best</a:t>
            </a:r>
          </a:p>
          <a:p>
            <a:r>
              <a:rPr lang="en-US" sz="3200" b="1" dirty="0" smtClean="0"/>
              <a:t>How often?  </a:t>
            </a:r>
            <a:r>
              <a:rPr lang="en-US" sz="3200" dirty="0" smtClean="0"/>
              <a:t>always, never, six times, every day</a:t>
            </a:r>
          </a:p>
          <a:p>
            <a:endParaRPr lang="en-US" sz="3200" dirty="0"/>
          </a:p>
          <a:p>
            <a:r>
              <a:rPr lang="en-US" sz="3200" b="1" dirty="0" smtClean="0"/>
              <a:t>Common phrases:  </a:t>
            </a:r>
            <a:r>
              <a:rPr lang="en-US" sz="3200" dirty="0" smtClean="0"/>
              <a:t>all of a sudden, next, well…</a:t>
            </a:r>
          </a:p>
          <a:p>
            <a:r>
              <a:rPr lang="en-US" sz="3200" b="1" dirty="0" smtClean="0"/>
              <a:t>Dialogue:      </a:t>
            </a:r>
            <a:r>
              <a:rPr lang="en-US" sz="3200" dirty="0" smtClean="0"/>
              <a:t>said “…”      thought “….”</a:t>
            </a:r>
          </a:p>
          <a:p>
            <a:r>
              <a:rPr lang="en-US" sz="3200" b="1" dirty="0" smtClean="0"/>
              <a:t>Questions:   </a:t>
            </a:r>
            <a:r>
              <a:rPr lang="en-US" sz="3200" dirty="0" smtClean="0"/>
              <a:t>What happened next?</a:t>
            </a:r>
          </a:p>
          <a:p>
            <a:r>
              <a:rPr lang="en-US" sz="3200" b="1" dirty="0" smtClean="0"/>
              <a:t>Additional verb:  </a:t>
            </a:r>
            <a:r>
              <a:rPr lang="en-US" sz="3200" dirty="0" smtClean="0"/>
              <a:t>discovered/saw/realized that</a:t>
            </a:r>
          </a:p>
          <a:p>
            <a:endParaRPr lang="en-US" sz="3200" b="1" dirty="0" smtClean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    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0890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9644" y="27272"/>
            <a:ext cx="10322121" cy="747897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                                                                                 </a:t>
            </a:r>
          </a:p>
          <a:p>
            <a:r>
              <a:rPr lang="en-US" sz="3200" b="1" dirty="0" smtClean="0"/>
              <a:t>Dave </a:t>
            </a:r>
            <a:r>
              <a:rPr lang="en-US" sz="3200" b="1" dirty="0"/>
              <a:t>wanted to teach and went to </a:t>
            </a:r>
            <a:r>
              <a:rPr lang="en-US" sz="3200" b="1" dirty="0" err="1"/>
              <a:t>TeachersRUs</a:t>
            </a:r>
            <a:r>
              <a:rPr lang="en-US" sz="3200" b="1" dirty="0"/>
              <a:t> </a:t>
            </a:r>
          </a:p>
          <a:p>
            <a:r>
              <a:rPr lang="en-US" sz="3200" b="1" dirty="0"/>
              <a:t>University to study.  It’s a unique university.  Now Dave </a:t>
            </a:r>
          </a:p>
          <a:p>
            <a:r>
              <a:rPr lang="en-US" sz="3200" b="1" dirty="0"/>
              <a:t>is a teacher. He decided to try to find a unique job.  Dave </a:t>
            </a:r>
          </a:p>
          <a:p>
            <a:r>
              <a:rPr lang="en-US" sz="3200" b="1" dirty="0"/>
              <a:t>thought that he wanted to teach in an important university </a:t>
            </a:r>
          </a:p>
          <a:p>
            <a:r>
              <a:rPr lang="en-US" sz="3200" b="1" dirty="0"/>
              <a:t>in London, England.  But, he found a job someplace else.</a:t>
            </a:r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    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816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Ways to Create an </a:t>
            </a:r>
            <a:br>
              <a:rPr lang="en-US" dirty="0" smtClean="0"/>
            </a:br>
            <a:r>
              <a:rPr lang="en-US" dirty="0" smtClean="0"/>
              <a:t>Embedded Reading!!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4900" y="1417638"/>
            <a:ext cx="6934200" cy="520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49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274638"/>
            <a:ext cx="8305800" cy="622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5763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767" y="152400"/>
            <a:ext cx="8198908" cy="614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341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274638"/>
            <a:ext cx="8305800" cy="622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4444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081" y="251892"/>
            <a:ext cx="8229600" cy="617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59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99" y="274638"/>
            <a:ext cx="8168215" cy="612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185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767" y="152400"/>
            <a:ext cx="8198908" cy="614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563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99" y="274638"/>
            <a:ext cx="8168215" cy="612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397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081" y="251892"/>
            <a:ext cx="8229600" cy="617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7875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274638"/>
            <a:ext cx="8305800" cy="622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07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427" y="274638"/>
            <a:ext cx="8198908" cy="61491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6030" y="274638"/>
            <a:ext cx="7527702" cy="61863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            </a:t>
            </a:r>
          </a:p>
          <a:p>
            <a:r>
              <a:rPr lang="en-US" dirty="0" smtClean="0"/>
              <a:t>     Each year, the participants at NTPRS get the unbelievable opportunity </a:t>
            </a:r>
          </a:p>
          <a:p>
            <a:r>
              <a:rPr lang="en-US" dirty="0" smtClean="0"/>
              <a:t>to see their colleagues show off a myriad of talents at the annual Open</a:t>
            </a:r>
          </a:p>
          <a:p>
            <a:r>
              <a:rPr lang="en-US" dirty="0" smtClean="0"/>
              <a:t>Mike Night.   This usually takes place Thursday night at the conference</a:t>
            </a:r>
          </a:p>
          <a:p>
            <a:r>
              <a:rPr lang="en-US" dirty="0"/>
              <a:t>v</a:t>
            </a:r>
            <a:r>
              <a:rPr lang="en-US" dirty="0" smtClean="0"/>
              <a:t>enue and is often the highlight of the conference!!</a:t>
            </a:r>
          </a:p>
          <a:p>
            <a:endParaRPr lang="en-US" dirty="0"/>
          </a:p>
          <a:p>
            <a:r>
              <a:rPr lang="en-US" dirty="0" smtClean="0"/>
              <a:t>    What kind of talents do participants share?  Well in past years, we have</a:t>
            </a:r>
          </a:p>
          <a:p>
            <a:r>
              <a:rPr lang="en-US" dirty="0"/>
              <a:t>s</a:t>
            </a:r>
            <a:r>
              <a:rPr lang="en-US" dirty="0" smtClean="0"/>
              <a:t>een, and heard,  poetry readings, comedy, juggling, singing, dancing,</a:t>
            </a:r>
          </a:p>
          <a:p>
            <a:r>
              <a:rPr lang="en-US" dirty="0"/>
              <a:t>s</a:t>
            </a:r>
            <a:r>
              <a:rPr lang="en-US" dirty="0" smtClean="0"/>
              <a:t>kits and even more!  Have you heard the song “Grandma Got Run Over</a:t>
            </a:r>
          </a:p>
          <a:p>
            <a:r>
              <a:rPr lang="en-US" dirty="0" smtClean="0"/>
              <a:t>By a Reindeer”?  Well the original author of that song has appeared and</a:t>
            </a:r>
          </a:p>
          <a:p>
            <a:r>
              <a:rPr lang="en-US" dirty="0"/>
              <a:t>e</a:t>
            </a:r>
            <a:r>
              <a:rPr lang="en-US" dirty="0" smtClean="0"/>
              <a:t>ntertained us all with his talent.  Are you and your students Sr. Wooly fans?    </a:t>
            </a:r>
          </a:p>
          <a:p>
            <a:r>
              <a:rPr lang="en-US" dirty="0" smtClean="0"/>
              <a:t>He has performed for us too!!</a:t>
            </a:r>
          </a:p>
          <a:p>
            <a:endParaRPr lang="en-US" dirty="0"/>
          </a:p>
          <a:p>
            <a:r>
              <a:rPr lang="en-US" dirty="0" smtClean="0"/>
              <a:t>    All week participants have been signing up to contribute to this one-of-a-</a:t>
            </a:r>
          </a:p>
          <a:p>
            <a:r>
              <a:rPr lang="en-US" dirty="0"/>
              <a:t>k</a:t>
            </a:r>
            <a:r>
              <a:rPr lang="en-US" dirty="0" smtClean="0"/>
              <a:t>ind event.  You will definitely relax, laugh, sing along and be touched by the</a:t>
            </a:r>
          </a:p>
          <a:p>
            <a:r>
              <a:rPr lang="en-US" dirty="0"/>
              <a:t>p</a:t>
            </a:r>
            <a:r>
              <a:rPr lang="en-US" dirty="0" smtClean="0"/>
              <a:t>erformances that you see.   If you are interested in performing, there is still</a:t>
            </a:r>
          </a:p>
          <a:p>
            <a:r>
              <a:rPr lang="en-US" dirty="0"/>
              <a:t>t</a:t>
            </a:r>
            <a:r>
              <a:rPr lang="en-US" dirty="0" smtClean="0"/>
              <a:t>ime!  No talent is to big nor too small and individuals or groups are welcome.</a:t>
            </a:r>
          </a:p>
          <a:p>
            <a:endParaRPr lang="en-US" dirty="0"/>
          </a:p>
          <a:p>
            <a:r>
              <a:rPr lang="en-US" dirty="0" smtClean="0"/>
              <a:t>     Come and join us Thursday evening, we are saving you a seat!!   It is a </a:t>
            </a:r>
          </a:p>
          <a:p>
            <a:r>
              <a:rPr lang="en-US" dirty="0"/>
              <a:t>n</a:t>
            </a:r>
            <a:r>
              <a:rPr lang="en-US" dirty="0" smtClean="0"/>
              <a:t>ot-to-be-missed event!  Be sure to bring your camera!!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89611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427" y="274638"/>
            <a:ext cx="8198908" cy="61491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76200"/>
            <a:ext cx="7527702" cy="978729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            </a:t>
            </a:r>
          </a:p>
          <a:p>
            <a:endParaRPr lang="en-US" dirty="0" smtClean="0"/>
          </a:p>
          <a:p>
            <a:r>
              <a:rPr lang="en-US" dirty="0"/>
              <a:t>Each year, the participants at NTPRS get the unbelievable opportunity </a:t>
            </a:r>
          </a:p>
          <a:p>
            <a:r>
              <a:rPr lang="en-US" dirty="0"/>
              <a:t>to see their colleagues show off a myriad of talents at the annual Open</a:t>
            </a:r>
          </a:p>
          <a:p>
            <a:r>
              <a:rPr lang="en-US" dirty="0"/>
              <a:t>Mike Night.   This usually takes place Thursday night at the conference</a:t>
            </a:r>
          </a:p>
          <a:p>
            <a:r>
              <a:rPr lang="en-US" dirty="0"/>
              <a:t>venue and is often the highlight of the conference!!</a:t>
            </a:r>
          </a:p>
          <a:p>
            <a:endParaRPr lang="en-US" dirty="0"/>
          </a:p>
          <a:p>
            <a:r>
              <a:rPr lang="en-US" dirty="0"/>
              <a:t>    What kind of talents do participants share?  Well in past years, we have</a:t>
            </a:r>
          </a:p>
          <a:p>
            <a:r>
              <a:rPr lang="en-US" dirty="0"/>
              <a:t>seen, and heard,  poetry readings, comedy, juggling, singing, dancing,</a:t>
            </a:r>
          </a:p>
          <a:p>
            <a:r>
              <a:rPr lang="en-US" dirty="0"/>
              <a:t>skits and even more!  Have you heard the song “Grandma Got Run Over</a:t>
            </a:r>
          </a:p>
          <a:p>
            <a:r>
              <a:rPr lang="en-US" dirty="0"/>
              <a:t>By a Reindeer”?  Well the original author of that song has appeared and</a:t>
            </a:r>
          </a:p>
          <a:p>
            <a:r>
              <a:rPr lang="en-US" dirty="0"/>
              <a:t>entertained us all with his talent.  Are you and your students Sr. Wooly fans?    </a:t>
            </a:r>
          </a:p>
          <a:p>
            <a:r>
              <a:rPr lang="en-US" dirty="0"/>
              <a:t>He has performed for us too!!</a:t>
            </a:r>
          </a:p>
          <a:p>
            <a:endParaRPr lang="en-US" dirty="0"/>
          </a:p>
          <a:p>
            <a:r>
              <a:rPr lang="en-US" dirty="0"/>
              <a:t>    All week participants have been signing up to contribute to this one-of-a-</a:t>
            </a:r>
          </a:p>
          <a:p>
            <a:r>
              <a:rPr lang="en-US" dirty="0"/>
              <a:t>kind event.  You will definitely relax, laugh, sing along and be touched by the</a:t>
            </a:r>
          </a:p>
          <a:p>
            <a:r>
              <a:rPr lang="en-US" dirty="0"/>
              <a:t>performances that you see.   If you are interested in performing, there is still</a:t>
            </a:r>
          </a:p>
          <a:p>
            <a:r>
              <a:rPr lang="en-US" dirty="0"/>
              <a:t>time!  No talent is to big nor too small and individuals or groups are welcome.</a:t>
            </a:r>
          </a:p>
          <a:p>
            <a:endParaRPr lang="en-US" dirty="0"/>
          </a:p>
          <a:p>
            <a:r>
              <a:rPr lang="en-US" dirty="0"/>
              <a:t>     Come and join us Thursday evening, we are saving you a seat!!   It is a </a:t>
            </a:r>
          </a:p>
          <a:p>
            <a:r>
              <a:rPr lang="en-US" dirty="0"/>
              <a:t>not-to-be-missed event!  Be sure to bring your camera!!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658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243931"/>
            <a:ext cx="8991600" cy="67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7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07"/>
            <a:ext cx="8839200" cy="662940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8839200" y="2743200"/>
            <a:ext cx="0" cy="327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8151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243931"/>
            <a:ext cx="8991600" cy="67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688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512" y="274638"/>
            <a:ext cx="8473015" cy="635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024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2" y="457200"/>
            <a:ext cx="9113308" cy="683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413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0324" y="152400"/>
            <a:ext cx="9204324" cy="690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4620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56724" cy="701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179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165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16" y="401857"/>
            <a:ext cx="7948684" cy="5961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722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7199"/>
            <a:ext cx="8077200" cy="60579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https://fbcdn-sphotos-e-a.akamaihd.net/hphotos-ak-xaf1/t1.0-9/1964925_759145574118492_1339499081_n.jpg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428" y="516340"/>
            <a:ext cx="6096000" cy="598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8264" y="254495"/>
            <a:ext cx="2988319" cy="6463308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36751" y="292597"/>
            <a:ext cx="2618024" cy="6463308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</a:t>
            </a:r>
          </a:p>
          <a:p>
            <a:r>
              <a:rPr lang="en-US" dirty="0" smtClean="0"/>
              <a:t>                                             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332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88" y="274638"/>
            <a:ext cx="8371414" cy="62785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10000"/>
            <a:ext cx="8229600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2234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2724" y="274638"/>
            <a:ext cx="9585324" cy="718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04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1905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993598"/>
            <a:ext cx="2362200" cy="38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281" y="-152400"/>
            <a:ext cx="3414719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993598"/>
            <a:ext cx="3308636" cy="38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98240" y="3825952"/>
            <a:ext cx="2553001" cy="349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" y="1137"/>
            <a:ext cx="54967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Any text can be used to create an Embedded Reading:  Articles, Books, Stories, Poetry, Editorials, Poems, Conversations, Songs etc….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79914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15400" cy="6686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08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2400"/>
            <a:ext cx="8915400" cy="6686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48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530" y="152400"/>
            <a:ext cx="9106469" cy="682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130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2400"/>
            <a:ext cx="8915400" cy="6686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62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1156</Words>
  <Application>Microsoft Office PowerPoint</Application>
  <PresentationFormat>On-screen Show (4:3)</PresentationFormat>
  <Paragraphs>236</Paragraphs>
  <Slides>49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Arial</vt:lpstr>
      <vt:lpstr>Calibri</vt:lpstr>
      <vt:lpstr>Office Theme</vt:lpstr>
      <vt:lpstr>Embedded Reading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Audience:  Teachers Learning About Embedded Reading</vt:lpstr>
      <vt:lpstr>Audience:  Teachers Learning About Embedded Reading</vt:lpstr>
      <vt:lpstr>PowerPoint Presentation</vt:lpstr>
      <vt:lpstr>Audience:  Teachers Learning About Embedded Reading</vt:lpstr>
      <vt:lpstr>PowerPoint Presentation</vt:lpstr>
      <vt:lpstr>PowerPoint Presentation</vt:lpstr>
      <vt:lpstr>PowerPoint Presentation</vt:lpstr>
      <vt:lpstr>PowerPoint Presentation</vt:lpstr>
      <vt:lpstr>Two Ways to Create an  Embedded Reading!!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lclarcq</dc:creator>
  <cp:lastModifiedBy>Laurie Clarcq</cp:lastModifiedBy>
  <cp:revision>103</cp:revision>
  <dcterms:created xsi:type="dcterms:W3CDTF">2013-03-17T16:28:41Z</dcterms:created>
  <dcterms:modified xsi:type="dcterms:W3CDTF">2015-03-07T15:40:45Z</dcterms:modified>
</cp:coreProperties>
</file>